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ns" panose="020B0606030504020204" pitchFamily="34" charset="0"/>
      <p:regular r:id="rId9"/>
    </p:embeddedFont>
    <p:embeddedFont>
      <p:font typeface="Open Sans Bold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Poppins Semi-Bold" panose="020B0604020202020204" charset="0"/>
      <p:regular r:id="rId12"/>
    </p:embeddedFont>
    <p:embeddedFont>
      <p:font typeface="Poppins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83116"/>
            <a:ext cx="6522765" cy="7003884"/>
            <a:chOff x="0" y="0"/>
            <a:chExt cx="1717930" cy="1844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7930" cy="1844644"/>
            </a:xfrm>
            <a:custGeom>
              <a:avLst/>
              <a:gdLst/>
              <a:ahLst/>
              <a:cxnLst/>
              <a:rect l="l" t="t" r="r" b="b"/>
              <a:pathLst>
                <a:path w="1717930" h="1844644">
                  <a:moveTo>
                    <a:pt x="0" y="0"/>
                  </a:moveTo>
                  <a:lnTo>
                    <a:pt x="1717930" y="0"/>
                  </a:lnTo>
                  <a:lnTo>
                    <a:pt x="1717930" y="1844644"/>
                  </a:lnTo>
                  <a:lnTo>
                    <a:pt x="0" y="1844644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17930" cy="1882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45840" y="2009359"/>
            <a:ext cx="5328763" cy="6268282"/>
            <a:chOff x="0" y="0"/>
            <a:chExt cx="825565" cy="9711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5565" cy="971121"/>
            </a:xfrm>
            <a:custGeom>
              <a:avLst/>
              <a:gdLst/>
              <a:ahLst/>
              <a:cxnLst/>
              <a:rect l="l" t="t" r="r" b="b"/>
              <a:pathLst>
                <a:path w="825565" h="971121">
                  <a:moveTo>
                    <a:pt x="0" y="0"/>
                  </a:moveTo>
                  <a:lnTo>
                    <a:pt x="825565" y="0"/>
                  </a:lnTo>
                  <a:lnTo>
                    <a:pt x="825565" y="971121"/>
                  </a:lnTo>
                  <a:lnTo>
                    <a:pt x="0" y="971121"/>
                  </a:lnTo>
                  <a:close/>
                </a:path>
              </a:pathLst>
            </a:custGeom>
            <a:blipFill>
              <a:blip r:embed="rId2"/>
              <a:stretch>
                <a:fillRect t="-8527" b="-85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51339" y="2797122"/>
            <a:ext cx="2589004" cy="1192695"/>
            <a:chOff x="0" y="0"/>
            <a:chExt cx="681878" cy="314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1878" cy="314126"/>
            </a:xfrm>
            <a:custGeom>
              <a:avLst/>
              <a:gdLst/>
              <a:ahLst/>
              <a:cxnLst/>
              <a:rect l="l" t="t" r="r" b="b"/>
              <a:pathLst>
                <a:path w="681878" h="314126">
                  <a:moveTo>
                    <a:pt x="0" y="0"/>
                  </a:moveTo>
                  <a:lnTo>
                    <a:pt x="681878" y="0"/>
                  </a:lnTo>
                  <a:lnTo>
                    <a:pt x="681878" y="314126"/>
                  </a:lnTo>
                  <a:lnTo>
                    <a:pt x="0" y="31412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81878" cy="3522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045" y="3009845"/>
            <a:ext cx="705064" cy="767250"/>
          </a:xfrm>
          <a:custGeom>
            <a:avLst/>
            <a:gdLst/>
            <a:ahLst/>
            <a:cxnLst/>
            <a:rect l="l" t="t" r="r" b="b"/>
            <a:pathLst>
              <a:path w="705064" h="767250">
                <a:moveTo>
                  <a:pt x="0" y="0"/>
                </a:moveTo>
                <a:lnTo>
                  <a:pt x="705064" y="0"/>
                </a:lnTo>
                <a:lnTo>
                  <a:pt x="705064" y="767250"/>
                </a:lnTo>
                <a:lnTo>
                  <a:pt x="0" y="76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665197" y="4962049"/>
            <a:ext cx="3582689" cy="2670230"/>
            <a:chOff x="0" y="0"/>
            <a:chExt cx="943589" cy="703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3589" cy="703270"/>
            </a:xfrm>
            <a:custGeom>
              <a:avLst/>
              <a:gdLst/>
              <a:ahLst/>
              <a:cxnLst/>
              <a:rect l="l" t="t" r="r" b="b"/>
              <a:pathLst>
                <a:path w="943589" h="703270">
                  <a:moveTo>
                    <a:pt x="0" y="0"/>
                  </a:moveTo>
                  <a:lnTo>
                    <a:pt x="943589" y="0"/>
                  </a:lnTo>
                  <a:lnTo>
                    <a:pt x="943589" y="703270"/>
                  </a:lnTo>
                  <a:lnTo>
                    <a:pt x="0" y="70327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43589" cy="74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97211" y="5241498"/>
            <a:ext cx="810290" cy="8102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8610" b="-1861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733335" y="5241498"/>
            <a:ext cx="810290" cy="8102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25046" b="-2504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369458" y="5241498"/>
            <a:ext cx="810290" cy="81029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b="-4705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005582" y="5241498"/>
            <a:ext cx="810290" cy="81029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4906" b="-2490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713725" y="1028700"/>
            <a:ext cx="581021" cy="428770"/>
          </a:xfrm>
          <a:custGeom>
            <a:avLst/>
            <a:gdLst/>
            <a:ahLst/>
            <a:cxnLst/>
            <a:rect l="l" t="t" r="r" b="b"/>
            <a:pathLst>
              <a:path w="581021" h="428770">
                <a:moveTo>
                  <a:pt x="0" y="0"/>
                </a:moveTo>
                <a:lnTo>
                  <a:pt x="581020" y="0"/>
                </a:lnTo>
                <a:lnTo>
                  <a:pt x="581020" y="428770"/>
                </a:lnTo>
                <a:lnTo>
                  <a:pt x="0" y="42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53997" y="9341277"/>
            <a:ext cx="2579788" cy="738921"/>
            <a:chOff x="0" y="0"/>
            <a:chExt cx="679450" cy="1946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9450" cy="194613"/>
            </a:xfrm>
            <a:custGeom>
              <a:avLst/>
              <a:gdLst/>
              <a:ahLst/>
              <a:cxnLst/>
              <a:rect l="l" t="t" r="r" b="b"/>
              <a:pathLst>
                <a:path w="679450" h="194613">
                  <a:moveTo>
                    <a:pt x="0" y="0"/>
                  </a:moveTo>
                  <a:lnTo>
                    <a:pt x="679450" y="0"/>
                  </a:lnTo>
                  <a:lnTo>
                    <a:pt x="679450" y="194613"/>
                  </a:lnTo>
                  <a:lnTo>
                    <a:pt x="0" y="194613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679450" cy="232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33785" y="9341277"/>
            <a:ext cx="2579788" cy="738921"/>
            <a:chOff x="0" y="0"/>
            <a:chExt cx="679450" cy="1946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9450" cy="194613"/>
            </a:xfrm>
            <a:custGeom>
              <a:avLst/>
              <a:gdLst/>
              <a:ahLst/>
              <a:cxnLst/>
              <a:rect l="l" t="t" r="r" b="b"/>
              <a:pathLst>
                <a:path w="679450" h="194613">
                  <a:moveTo>
                    <a:pt x="0" y="0"/>
                  </a:moveTo>
                  <a:lnTo>
                    <a:pt x="679450" y="0"/>
                  </a:lnTo>
                  <a:lnTo>
                    <a:pt x="679450" y="194613"/>
                  </a:lnTo>
                  <a:lnTo>
                    <a:pt x="0" y="19461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79450" cy="232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122491" y="2982248"/>
            <a:ext cx="161785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Client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22491" y="3341777"/>
            <a:ext cx="94956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120+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36210" y="6625119"/>
            <a:ext cx="304066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Superior Professional Core Competencies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86416" y="6162204"/>
            <a:ext cx="334025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Competent Talent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30441" y="6249539"/>
            <a:ext cx="6642956" cy="21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SyriaTel wants to reduce customer churn by identifying customers who are at risk of leaving. </a:t>
            </a:r>
          </a:p>
          <a:p>
            <a:pPr marL="0" lvl="0" indent="0" algn="just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230441" y="5488740"/>
            <a:ext cx="786264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Classification using Machine Learning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25356" y="1900363"/>
            <a:ext cx="7472814" cy="181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000"/>
              </a:lnSpc>
              <a:spcBef>
                <a:spcPct val="0"/>
              </a:spcBef>
            </a:pPr>
            <a:r>
              <a:rPr lang="en-US" sz="10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25356" y="3361513"/>
            <a:ext cx="7056207" cy="181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000"/>
              </a:lnSpc>
              <a:spcBef>
                <a:spcPct val="0"/>
              </a:spcBef>
            </a:pPr>
            <a:r>
              <a:rPr lang="en-US" sz="10000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Churn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53997" y="9323070"/>
            <a:ext cx="2495599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Dennis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75879" y="9299575"/>
            <a:ext cx="2495599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7030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Muriungi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2598" y="997340"/>
            <a:ext cx="430259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Syria Telecommunication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58649" y="997340"/>
            <a:ext cx="1910809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7030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Company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8005582" y="5241498"/>
            <a:ext cx="810290" cy="81029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30A0">
                <a:alpha val="74902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76872" y="5400898"/>
            <a:ext cx="66771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50+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78868" y="9329208"/>
            <a:ext cx="2495598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by: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8563" y="0"/>
            <a:ext cx="4298799" cy="10287000"/>
            <a:chOff x="0" y="0"/>
            <a:chExt cx="573173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731731" cy="7871170"/>
              <a:chOff x="0" y="0"/>
              <a:chExt cx="1132194" cy="155479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2194" cy="1554799"/>
              </a:xfrm>
              <a:custGeom>
                <a:avLst/>
                <a:gdLst/>
                <a:ahLst/>
                <a:cxnLst/>
                <a:rect l="l" t="t" r="r" b="b"/>
                <a:pathLst>
                  <a:path w="1132194" h="1554799">
                    <a:moveTo>
                      <a:pt x="0" y="0"/>
                    </a:moveTo>
                    <a:lnTo>
                      <a:pt x="1132194" y="0"/>
                    </a:lnTo>
                    <a:lnTo>
                      <a:pt x="1132194" y="1554799"/>
                    </a:lnTo>
                    <a:lnTo>
                      <a:pt x="0" y="155479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66675"/>
                <a:ext cx="1132194" cy="1621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420373"/>
              <a:ext cx="5731731" cy="3295627"/>
              <a:chOff x="0" y="0"/>
              <a:chExt cx="1132194" cy="6509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32194" cy="650988"/>
              </a:xfrm>
              <a:custGeom>
                <a:avLst/>
                <a:gdLst/>
                <a:ahLst/>
                <a:cxnLst/>
                <a:rect l="l" t="t" r="r" b="b"/>
                <a:pathLst>
                  <a:path w="1132194" h="650988">
                    <a:moveTo>
                      <a:pt x="0" y="0"/>
                    </a:moveTo>
                    <a:lnTo>
                      <a:pt x="1132194" y="0"/>
                    </a:lnTo>
                    <a:lnTo>
                      <a:pt x="1132194" y="650988"/>
                    </a:lnTo>
                    <a:lnTo>
                      <a:pt x="0" y="650988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66675"/>
                <a:ext cx="1132194" cy="7176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910578" y="1955740"/>
            <a:ext cx="6674768" cy="3947637"/>
            <a:chOff x="0" y="0"/>
            <a:chExt cx="1034096" cy="611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4096" cy="611592"/>
            </a:xfrm>
            <a:custGeom>
              <a:avLst/>
              <a:gdLst/>
              <a:ahLst/>
              <a:cxnLst/>
              <a:rect l="l" t="t" r="r" b="b"/>
              <a:pathLst>
                <a:path w="1034096" h="611592">
                  <a:moveTo>
                    <a:pt x="0" y="0"/>
                  </a:moveTo>
                  <a:lnTo>
                    <a:pt x="1034096" y="0"/>
                  </a:lnTo>
                  <a:lnTo>
                    <a:pt x="1034096" y="611592"/>
                  </a:lnTo>
                  <a:lnTo>
                    <a:pt x="0" y="611592"/>
                  </a:lnTo>
                  <a:close/>
                </a:path>
              </a:pathLst>
            </a:custGeom>
            <a:blipFill>
              <a:blip r:embed="rId2"/>
              <a:stretch>
                <a:fillRect t="-4000" b="-40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10578" y="6085614"/>
            <a:ext cx="6674768" cy="1548691"/>
            <a:chOff x="0" y="0"/>
            <a:chExt cx="1757964" cy="4078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7964" cy="407886"/>
            </a:xfrm>
            <a:custGeom>
              <a:avLst/>
              <a:gdLst/>
              <a:ahLst/>
              <a:cxnLst/>
              <a:rect l="l" t="t" r="r" b="b"/>
              <a:pathLst>
                <a:path w="1757964" h="407886">
                  <a:moveTo>
                    <a:pt x="0" y="0"/>
                  </a:moveTo>
                  <a:lnTo>
                    <a:pt x="1757964" y="0"/>
                  </a:lnTo>
                  <a:lnTo>
                    <a:pt x="1757964" y="407886"/>
                  </a:lnTo>
                  <a:lnTo>
                    <a:pt x="0" y="407886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757964" cy="474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1569" y="3738775"/>
            <a:ext cx="8881878" cy="42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043" lvl="1" indent="-326021" algn="just">
              <a:lnSpc>
                <a:spcPts val="4228"/>
              </a:lnSpc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churn leads to revenue loss</a:t>
            </a:r>
          </a:p>
          <a:p>
            <a:pPr algn="just">
              <a:lnSpc>
                <a:spcPts val="4228"/>
              </a:lnSpc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52043" lvl="1" indent="-326021" algn="just">
              <a:lnSpc>
                <a:spcPts val="4228"/>
              </a:lnSpc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SyriaTel wants to identify customers likely to leave</a:t>
            </a:r>
          </a:p>
          <a:p>
            <a:pPr algn="just">
              <a:lnSpc>
                <a:spcPts val="4228"/>
              </a:lnSpc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52043" lvl="1" indent="-326021" algn="just">
              <a:lnSpc>
                <a:spcPts val="4228"/>
              </a:lnSpc>
              <a:spcBef>
                <a:spcPct val="0"/>
              </a:spcBef>
              <a:buFont typeface="Arial"/>
              <a:buChar char="•"/>
            </a:pPr>
            <a:r>
              <a:rPr lang="en-US" sz="3020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prediction allows proactive retention strategies</a:t>
            </a:r>
          </a:p>
          <a:p>
            <a:pPr marL="0" lvl="0" indent="0" algn="just">
              <a:lnSpc>
                <a:spcPts val="4228"/>
              </a:lnSpc>
              <a:spcBef>
                <a:spcPct val="0"/>
              </a:spcBef>
            </a:pPr>
            <a:endParaRPr lang="en-US" sz="3020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6964" y="1755715"/>
            <a:ext cx="8231088" cy="122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Business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4666" y="5946497"/>
            <a:ext cx="4553395" cy="2756102"/>
            <a:chOff x="0" y="0"/>
            <a:chExt cx="1199248" cy="725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20486" y="6215585"/>
            <a:ext cx="805815" cy="595548"/>
          </a:xfrm>
          <a:custGeom>
            <a:avLst/>
            <a:gdLst/>
            <a:ahLst/>
            <a:cxnLst/>
            <a:rect l="l" t="t" r="r" b="b"/>
            <a:pathLst>
              <a:path w="805815" h="595548">
                <a:moveTo>
                  <a:pt x="0" y="0"/>
                </a:moveTo>
                <a:lnTo>
                  <a:pt x="805815" y="0"/>
                </a:lnTo>
                <a:lnTo>
                  <a:pt x="805815" y="595549"/>
                </a:lnTo>
                <a:lnTo>
                  <a:pt x="0" y="59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67303" y="5946497"/>
            <a:ext cx="4553395" cy="2756102"/>
            <a:chOff x="0" y="0"/>
            <a:chExt cx="1199248" cy="725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7030A0"/>
            </a:solidFill>
            <a:ln w="9525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53123" y="6206213"/>
            <a:ext cx="604921" cy="604921"/>
          </a:xfrm>
          <a:custGeom>
            <a:avLst/>
            <a:gdLst/>
            <a:ahLst/>
            <a:cxnLst/>
            <a:rect l="l" t="t" r="r" b="b"/>
            <a:pathLst>
              <a:path w="604921" h="604921">
                <a:moveTo>
                  <a:pt x="0" y="0"/>
                </a:moveTo>
                <a:lnTo>
                  <a:pt x="604920" y="0"/>
                </a:lnTo>
                <a:lnTo>
                  <a:pt x="604920" y="604921"/>
                </a:lnTo>
                <a:lnTo>
                  <a:pt x="0" y="60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099940" y="5946497"/>
            <a:ext cx="4553395" cy="2756102"/>
            <a:chOff x="0" y="0"/>
            <a:chExt cx="1199248" cy="7258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9248" cy="725887"/>
            </a:xfrm>
            <a:custGeom>
              <a:avLst/>
              <a:gdLst/>
              <a:ahLst/>
              <a:cxnLst/>
              <a:rect l="l" t="t" r="r" b="b"/>
              <a:pathLst>
                <a:path w="1199248" h="725887">
                  <a:moveTo>
                    <a:pt x="0" y="0"/>
                  </a:moveTo>
                  <a:lnTo>
                    <a:pt x="1199248" y="0"/>
                  </a:lnTo>
                  <a:lnTo>
                    <a:pt x="1199248" y="725887"/>
                  </a:lnTo>
                  <a:lnTo>
                    <a:pt x="0" y="72588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030A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199248" cy="792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85759" y="6089580"/>
            <a:ext cx="704499" cy="721554"/>
          </a:xfrm>
          <a:custGeom>
            <a:avLst/>
            <a:gdLst/>
            <a:ahLst/>
            <a:cxnLst/>
            <a:rect l="l" t="t" r="r" b="b"/>
            <a:pathLst>
              <a:path w="704499" h="721554">
                <a:moveTo>
                  <a:pt x="0" y="0"/>
                </a:moveTo>
                <a:lnTo>
                  <a:pt x="704499" y="0"/>
                </a:lnTo>
                <a:lnTo>
                  <a:pt x="704499" y="721554"/>
                </a:lnTo>
                <a:lnTo>
                  <a:pt x="0" y="721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20486" y="7438148"/>
            <a:ext cx="398175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SyriaTel Customer Churn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0486" y="6808621"/>
            <a:ext cx="398175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53123" y="7438148"/>
            <a:ext cx="398175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Churn (TRUE / FALSE)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53123" y="6818146"/>
            <a:ext cx="398175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Target variable: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5759" y="7324801"/>
            <a:ext cx="3981755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Call minutes and charges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International plan usage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Customer service calls</a:t>
            </a:r>
          </a:p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85759" y="6808621"/>
            <a:ext cx="3981755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Features include: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537177" y="2151818"/>
            <a:ext cx="7250411" cy="3105982"/>
            <a:chOff x="0" y="0"/>
            <a:chExt cx="2060850" cy="8828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0850" cy="882841"/>
            </a:xfrm>
            <a:custGeom>
              <a:avLst/>
              <a:gdLst/>
              <a:ahLst/>
              <a:cxnLst/>
              <a:rect l="l" t="t" r="r" b="b"/>
              <a:pathLst>
                <a:path w="2060850" h="882841">
                  <a:moveTo>
                    <a:pt x="0" y="0"/>
                  </a:moveTo>
                  <a:lnTo>
                    <a:pt x="2060850" y="0"/>
                  </a:lnTo>
                  <a:lnTo>
                    <a:pt x="2060850" y="882841"/>
                  </a:lnTo>
                  <a:lnTo>
                    <a:pt x="0" y="882841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060850" cy="949516"/>
            </a:xfrm>
            <a:prstGeom prst="rect">
              <a:avLst/>
            </a:prstGeom>
          </p:spPr>
          <p:txBody>
            <a:bodyPr lIns="47071" tIns="47071" rIns="47071" bIns="47071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829477" y="1799097"/>
            <a:ext cx="7823857" cy="3163546"/>
            <a:chOff x="0" y="0"/>
            <a:chExt cx="1308145" cy="5289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8145" cy="528943"/>
            </a:xfrm>
            <a:custGeom>
              <a:avLst/>
              <a:gdLst/>
              <a:ahLst/>
              <a:cxnLst/>
              <a:rect l="l" t="t" r="r" b="b"/>
              <a:pathLst>
                <a:path w="1308145" h="528943">
                  <a:moveTo>
                    <a:pt x="0" y="0"/>
                  </a:moveTo>
                  <a:lnTo>
                    <a:pt x="1308145" y="0"/>
                  </a:lnTo>
                  <a:lnTo>
                    <a:pt x="1308145" y="528943"/>
                  </a:lnTo>
                  <a:lnTo>
                    <a:pt x="0" y="528943"/>
                  </a:lnTo>
                  <a:close/>
                </a:path>
              </a:pathLst>
            </a:custGeom>
            <a:blipFill>
              <a:blip r:embed="rId8"/>
              <a:stretch>
                <a:fillRect t="-32386" b="-3238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028700" y="2004190"/>
            <a:ext cx="7273680" cy="254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39"/>
              </a:lnSpc>
              <a:spcBef>
                <a:spcPct val="0"/>
              </a:spcBef>
            </a:pPr>
            <a:r>
              <a:rPr lang="en-US" sz="7099" b="1">
                <a:solidFill>
                  <a:srgbClr val="7030A0"/>
                </a:solidFill>
                <a:latin typeface="Poppins Bold"/>
                <a:ea typeface="Poppins Bold"/>
                <a:cs typeface="Poppins Bold"/>
                <a:sym typeface="Poppins Bold"/>
              </a:rPr>
              <a:t>Data Understanding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5312" y="-31858"/>
            <a:ext cx="7206893" cy="10318858"/>
            <a:chOff x="0" y="0"/>
            <a:chExt cx="1116536" cy="15986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536" cy="1598661"/>
            </a:xfrm>
            <a:custGeom>
              <a:avLst/>
              <a:gdLst/>
              <a:ahLst/>
              <a:cxnLst/>
              <a:rect l="l" t="t" r="r" b="b"/>
              <a:pathLst>
                <a:path w="1116536" h="1598661">
                  <a:moveTo>
                    <a:pt x="0" y="0"/>
                  </a:moveTo>
                  <a:lnTo>
                    <a:pt x="1116536" y="0"/>
                  </a:lnTo>
                  <a:lnTo>
                    <a:pt x="1116536" y="1598661"/>
                  </a:lnTo>
                  <a:lnTo>
                    <a:pt x="0" y="1598661"/>
                  </a:lnTo>
                  <a:close/>
                </a:path>
              </a:pathLst>
            </a:custGeom>
            <a:blipFill>
              <a:blip r:embed="rId2"/>
              <a:stretch>
                <a:fillRect l="-62078" r="-6207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381879" y="1214150"/>
            <a:ext cx="8412177" cy="7858700"/>
            <a:chOff x="0" y="0"/>
            <a:chExt cx="2215553" cy="20697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5553" cy="2069781"/>
            </a:xfrm>
            <a:custGeom>
              <a:avLst/>
              <a:gdLst/>
              <a:ahLst/>
              <a:cxnLst/>
              <a:rect l="l" t="t" r="r" b="b"/>
              <a:pathLst>
                <a:path w="2215553" h="2069781">
                  <a:moveTo>
                    <a:pt x="0" y="0"/>
                  </a:moveTo>
                  <a:lnTo>
                    <a:pt x="2215553" y="0"/>
                  </a:lnTo>
                  <a:lnTo>
                    <a:pt x="2215553" y="2069781"/>
                  </a:lnTo>
                  <a:lnTo>
                    <a:pt x="0" y="20697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215553" cy="213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45258" y="1399600"/>
            <a:ext cx="8085420" cy="7487801"/>
            <a:chOff x="0" y="0"/>
            <a:chExt cx="10780560" cy="998373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3926" r="13926"/>
            <a:stretch>
              <a:fillRect/>
            </a:stretch>
          </p:blipFill>
          <p:spPr>
            <a:xfrm>
              <a:off x="0" y="0"/>
              <a:ext cx="5326780" cy="492836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3926" r="13926"/>
            <a:stretch>
              <a:fillRect/>
            </a:stretch>
          </p:blipFill>
          <p:spPr>
            <a:xfrm>
              <a:off x="5453780" y="0"/>
              <a:ext cx="5326780" cy="492836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15692" b="15692"/>
            <a:stretch>
              <a:fillRect/>
            </a:stretch>
          </p:blipFill>
          <p:spPr>
            <a:xfrm>
              <a:off x="0" y="5055367"/>
              <a:ext cx="10780560" cy="4928367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882763" y="4244363"/>
            <a:ext cx="6224934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Baseline model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Easy to interpret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Low recall for churned customers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35002" y="3133675"/>
            <a:ext cx="5435223" cy="75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Logistic Regression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7898" y="3114625"/>
            <a:ext cx="1127105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7898" y="7499407"/>
            <a:ext cx="6699799" cy="138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891" lvl="1" indent="-306445" algn="just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Captures non-linear patterns</a:t>
            </a:r>
          </a:p>
          <a:p>
            <a:pPr marL="565747" lvl="1" indent="-282873" algn="just">
              <a:lnSpc>
                <a:spcPts val="3668"/>
              </a:lnSpc>
              <a:buFont typeface="Arial"/>
              <a:buChar char="•"/>
            </a:pPr>
            <a:r>
              <a:rPr lang="en-US" sz="2620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Strong improvement in churn detection</a:t>
            </a:r>
          </a:p>
          <a:p>
            <a:pPr marL="0" lvl="0" indent="0" algn="just">
              <a:lnSpc>
                <a:spcPts val="3668"/>
              </a:lnSpc>
              <a:spcBef>
                <a:spcPct val="0"/>
              </a:spcBef>
            </a:pPr>
            <a:endParaRPr lang="en-US" sz="2620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7898" y="6607197"/>
            <a:ext cx="130447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5002" y="6640217"/>
            <a:ext cx="5435223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0527" y="1209100"/>
            <a:ext cx="6308840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Models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75885" cy="6257930"/>
            <a:chOff x="0" y="0"/>
            <a:chExt cx="1626571" cy="1648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6571" cy="1648179"/>
            </a:xfrm>
            <a:custGeom>
              <a:avLst/>
              <a:gdLst/>
              <a:ahLst/>
              <a:cxnLst/>
              <a:rect l="l" t="t" r="r" b="b"/>
              <a:pathLst>
                <a:path w="1626571" h="1648179">
                  <a:moveTo>
                    <a:pt x="0" y="0"/>
                  </a:moveTo>
                  <a:lnTo>
                    <a:pt x="1626571" y="0"/>
                  </a:lnTo>
                  <a:lnTo>
                    <a:pt x="1626571" y="1648179"/>
                  </a:lnTo>
                  <a:lnTo>
                    <a:pt x="0" y="1648179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626571" cy="1714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00235" y="3873818"/>
            <a:ext cx="1121452" cy="1121452"/>
            <a:chOff x="0" y="0"/>
            <a:chExt cx="295362" cy="2953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362" cy="295362"/>
            </a:xfrm>
            <a:custGeom>
              <a:avLst/>
              <a:gdLst/>
              <a:ahLst/>
              <a:cxnLst/>
              <a:rect l="l" t="t" r="r" b="b"/>
              <a:pathLst>
                <a:path w="295362" h="295362">
                  <a:moveTo>
                    <a:pt x="0" y="0"/>
                  </a:moveTo>
                  <a:lnTo>
                    <a:pt x="295362" y="0"/>
                  </a:lnTo>
                  <a:lnTo>
                    <a:pt x="295362" y="295362"/>
                  </a:lnTo>
                  <a:lnTo>
                    <a:pt x="0" y="295362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95362" cy="362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69882" y="4051545"/>
            <a:ext cx="582158" cy="765997"/>
          </a:xfrm>
          <a:custGeom>
            <a:avLst/>
            <a:gdLst/>
            <a:ahLst/>
            <a:cxnLst/>
            <a:rect l="l" t="t" r="r" b="b"/>
            <a:pathLst>
              <a:path w="582158" h="765997">
                <a:moveTo>
                  <a:pt x="0" y="0"/>
                </a:moveTo>
                <a:lnTo>
                  <a:pt x="582158" y="0"/>
                </a:lnTo>
                <a:lnTo>
                  <a:pt x="582158" y="765997"/>
                </a:lnTo>
                <a:lnTo>
                  <a:pt x="0" y="76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500235" y="6193276"/>
            <a:ext cx="1121452" cy="1121452"/>
            <a:chOff x="0" y="0"/>
            <a:chExt cx="295362" cy="295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362" cy="295362"/>
            </a:xfrm>
            <a:custGeom>
              <a:avLst/>
              <a:gdLst/>
              <a:ahLst/>
              <a:cxnLst/>
              <a:rect l="l" t="t" r="r" b="b"/>
              <a:pathLst>
                <a:path w="295362" h="295362">
                  <a:moveTo>
                    <a:pt x="0" y="0"/>
                  </a:moveTo>
                  <a:lnTo>
                    <a:pt x="295362" y="0"/>
                  </a:lnTo>
                  <a:lnTo>
                    <a:pt x="295362" y="295362"/>
                  </a:lnTo>
                  <a:lnTo>
                    <a:pt x="0" y="295362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95362" cy="362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95160" y="6403961"/>
            <a:ext cx="656880" cy="647325"/>
          </a:xfrm>
          <a:custGeom>
            <a:avLst/>
            <a:gdLst/>
            <a:ahLst/>
            <a:cxnLst/>
            <a:rect l="l" t="t" r="r" b="b"/>
            <a:pathLst>
              <a:path w="656880" h="647325">
                <a:moveTo>
                  <a:pt x="0" y="0"/>
                </a:moveTo>
                <a:lnTo>
                  <a:pt x="656880" y="0"/>
                </a:lnTo>
                <a:lnTo>
                  <a:pt x="656880" y="647325"/>
                </a:lnTo>
                <a:lnTo>
                  <a:pt x="0" y="64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964701" y="692308"/>
            <a:ext cx="6746804" cy="1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21687" y="3994395"/>
            <a:ext cx="5089818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Churn recall: 14%</a:t>
            </a:r>
          </a:p>
          <a:p>
            <a:pPr marL="626106" lvl="1" indent="-313053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ROC-AUC: 0.83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16281" y="6240585"/>
            <a:ext cx="5089818" cy="149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Churn recall: 67%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ROC-AUC: 0.89</a:t>
            </a:r>
          </a:p>
          <a:p>
            <a:pPr marL="0" lvl="0" indent="0" algn="just">
              <a:lnSpc>
                <a:spcPts val="44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86197" y="8680920"/>
            <a:ext cx="8765843" cy="67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89"/>
              </a:lnSpc>
              <a:spcBef>
                <a:spcPct val="0"/>
              </a:spcBef>
            </a:pPr>
            <a:r>
              <a:rPr lang="en-US" sz="3921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Improvement in model to find churn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020" y="8714508"/>
            <a:ext cx="1501237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67%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01176" y="2648689"/>
            <a:ext cx="8698967" cy="4989622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3228" b="-32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971373" y="3161825"/>
            <a:ext cx="50898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Logistic Regression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69882" y="5468168"/>
            <a:ext cx="5089818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651" y="3386208"/>
            <a:ext cx="10080016" cy="5872092"/>
            <a:chOff x="0" y="0"/>
            <a:chExt cx="655253" cy="381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253" cy="381716"/>
            </a:xfrm>
            <a:custGeom>
              <a:avLst/>
              <a:gdLst/>
              <a:ahLst/>
              <a:cxnLst/>
              <a:rect l="l" t="t" r="r" b="b"/>
              <a:pathLst>
                <a:path w="655253" h="381716">
                  <a:moveTo>
                    <a:pt x="0" y="0"/>
                  </a:moveTo>
                  <a:lnTo>
                    <a:pt x="655253" y="0"/>
                  </a:lnTo>
                  <a:lnTo>
                    <a:pt x="655253" y="381716"/>
                  </a:lnTo>
                  <a:lnTo>
                    <a:pt x="0" y="381716"/>
                  </a:lnTo>
                  <a:close/>
                </a:path>
              </a:pathLst>
            </a:custGeom>
            <a:blipFill>
              <a:blip r:embed="rId2"/>
              <a:stretch>
                <a:fillRect l="-644" r="-64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904876" y="1260793"/>
            <a:ext cx="3739965" cy="1531834"/>
            <a:chOff x="0" y="0"/>
            <a:chExt cx="985011" cy="4034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5011" cy="403446"/>
            </a:xfrm>
            <a:custGeom>
              <a:avLst/>
              <a:gdLst/>
              <a:ahLst/>
              <a:cxnLst/>
              <a:rect l="l" t="t" r="r" b="b"/>
              <a:pathLst>
                <a:path w="985011" h="403446">
                  <a:moveTo>
                    <a:pt x="0" y="0"/>
                  </a:moveTo>
                  <a:lnTo>
                    <a:pt x="985011" y="0"/>
                  </a:lnTo>
                  <a:lnTo>
                    <a:pt x="985011" y="403446"/>
                  </a:lnTo>
                  <a:lnTo>
                    <a:pt x="0" y="403446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85011" cy="470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9668" y="1507584"/>
            <a:ext cx="5790242" cy="106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9"/>
              </a:lnSpc>
              <a:spcBef>
                <a:spcPct val="0"/>
              </a:spcBef>
            </a:pPr>
            <a:r>
              <a:rPr lang="en-US" sz="5899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  &amp;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0451" y="2405475"/>
            <a:ext cx="7579656" cy="10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0451" y="6888480"/>
            <a:ext cx="7090417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>
                <a:solidFill>
                  <a:srgbClr val="53545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SyriaTel should:</a:t>
            </a:r>
          </a:p>
          <a:p>
            <a:pPr algn="just">
              <a:lnSpc>
                <a:spcPts val="3779"/>
              </a:lnSpc>
            </a:pPr>
            <a:endParaRPr lang="en-US" sz="2699" b="1">
              <a:solidFill>
                <a:srgbClr val="53545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Target high-risk customers early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Improve customer support experience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69668" y="4908759"/>
            <a:ext cx="7016214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Decision Tree is the preferred model</a:t>
            </a: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Customer service calls strongly indicate 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535455"/>
                </a:solidFill>
                <a:latin typeface="Open Sans"/>
                <a:ea typeface="Open Sans"/>
                <a:cs typeface="Open Sans"/>
                <a:sym typeface="Open Sans"/>
              </a:rPr>
              <a:t>       churn</a:t>
            </a:r>
          </a:p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5354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60059" y="3899110"/>
            <a:ext cx="776044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Decision Tree performed better overall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4876" y="2070830"/>
            <a:ext cx="373996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9025" y="1279619"/>
            <a:ext cx="2851668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1649" y="8537425"/>
            <a:ext cx="285166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Market Researcher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39143"/>
            <a:ext cx="5380205" cy="7501022"/>
            <a:chOff x="0" y="0"/>
            <a:chExt cx="1417009" cy="1975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7009" cy="1975578"/>
            </a:xfrm>
            <a:custGeom>
              <a:avLst/>
              <a:gdLst/>
              <a:ahLst/>
              <a:cxnLst/>
              <a:rect l="l" t="t" r="r" b="b"/>
              <a:pathLst>
                <a:path w="1417009" h="1975578">
                  <a:moveTo>
                    <a:pt x="0" y="0"/>
                  </a:moveTo>
                  <a:lnTo>
                    <a:pt x="1417009" y="0"/>
                  </a:lnTo>
                  <a:lnTo>
                    <a:pt x="1417009" y="1975578"/>
                  </a:lnTo>
                  <a:lnTo>
                    <a:pt x="0" y="1975578"/>
                  </a:lnTo>
                  <a:close/>
                </a:path>
              </a:pathLst>
            </a:custGeom>
            <a:solidFill>
              <a:srgbClr val="7030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17009" cy="204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979700"/>
            <a:ext cx="7674309" cy="6327600"/>
            <a:chOff x="0" y="0"/>
            <a:chExt cx="1188951" cy="980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8951" cy="980311"/>
            </a:xfrm>
            <a:custGeom>
              <a:avLst/>
              <a:gdLst/>
              <a:ahLst/>
              <a:cxnLst/>
              <a:rect l="l" t="t" r="r" b="b"/>
              <a:pathLst>
                <a:path w="1188951" h="980311">
                  <a:moveTo>
                    <a:pt x="0" y="0"/>
                  </a:moveTo>
                  <a:lnTo>
                    <a:pt x="1188951" y="0"/>
                  </a:lnTo>
                  <a:lnTo>
                    <a:pt x="1188951" y="980311"/>
                  </a:lnTo>
                  <a:lnTo>
                    <a:pt x="0" y="980311"/>
                  </a:lnTo>
                  <a:close/>
                </a:path>
              </a:pathLst>
            </a:custGeom>
            <a:blipFill>
              <a:blip r:embed="rId2"/>
              <a:stretch>
                <a:fillRect l="-11838" r="-118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409790" y="3794562"/>
            <a:ext cx="7472814" cy="13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for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5200900"/>
            <a:ext cx="9059664" cy="13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>
                <a:solidFill>
                  <a:srgbClr val="7030A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Custom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Open Sans</vt:lpstr>
      <vt:lpstr>Open Sans Bold</vt:lpstr>
      <vt:lpstr>Poppins Bold</vt:lpstr>
      <vt:lpstr>Calibri</vt:lpstr>
      <vt:lpstr>Arial</vt:lpstr>
      <vt:lpstr>Poppins Semi-Bold</vt:lpstr>
      <vt:lpstr>Poppins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Purple Modern Business Proposal Presentation </dc:title>
  <cp:lastModifiedBy>dennis mugambi</cp:lastModifiedBy>
  <cp:revision>2</cp:revision>
  <dcterms:created xsi:type="dcterms:W3CDTF">2006-08-16T00:00:00Z</dcterms:created>
  <dcterms:modified xsi:type="dcterms:W3CDTF">2025-12-23T10:44:51Z</dcterms:modified>
  <dc:identifier>DAG8UQwdNCk</dc:identifier>
</cp:coreProperties>
</file>